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 showGuides="1">
      <p:cViewPr varScale="1">
        <p:scale>
          <a:sx n="45" d="100"/>
          <a:sy n="45" d="100"/>
        </p:scale>
        <p:origin x="232" y="8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22.png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image" Target="../media/image2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20.png"/><Relationship Id="rId5" Type="http://schemas.microsoft.com/office/2007/relationships/media" Target="../media/media10.mp4"/><Relationship Id="rId10" Type="http://schemas.openxmlformats.org/officeDocument/2006/relationships/image" Target="../media/image19.png"/><Relationship Id="rId4" Type="http://schemas.openxmlformats.org/officeDocument/2006/relationships/video" Target="../media/media9.mp4"/><Relationship Id="rId9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ov"/><Relationship Id="rId7" Type="http://schemas.openxmlformats.org/officeDocument/2006/relationships/image" Target="../media/image2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3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5.mp4"/><Relationship Id="rId7" Type="http://schemas.openxmlformats.org/officeDocument/2006/relationships/image" Target="../media/image3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4.xml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osep Martí-Saumell, Hugo Duarte, Patrick Grosch, Juan Andrade-Cetto, Angel Santamaria-Navarro, Joan Solà"/>
          <p:cNvSpPr txBox="1">
            <a:spLocks noGrp="1"/>
          </p:cNvSpPr>
          <p:nvPr>
            <p:ph type="body" idx="21"/>
          </p:nvPr>
        </p:nvSpPr>
        <p:spPr>
          <a:xfrm>
            <a:off x="1206498" y="11432950"/>
            <a:ext cx="21971002" cy="6369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775969">
              <a:defRPr sz="3384"/>
            </a:pPr>
            <a:r>
              <a:t>Josep Martí-Saumell</a:t>
            </a:r>
            <a:r>
              <a:rPr b="0"/>
              <a:t>, Hugo Duarte, Patrick Grosch, Juan Andrade-Cetto, Angel Santamaria-Navarro, </a:t>
            </a:r>
            <a:r>
              <a:t>Joan Solà</a:t>
            </a:r>
          </a:p>
        </p:txBody>
      </p:sp>
      <p:sp>
        <p:nvSpPr>
          <p:cNvPr id="152" name="Borinot: an open thrust-torque-controlled robot for research on  agile aerial-contact motion"/>
          <p:cNvSpPr txBox="1">
            <a:spLocks noGrp="1"/>
          </p:cNvSpPr>
          <p:nvPr>
            <p:ph type="ctrTitle"/>
          </p:nvPr>
        </p:nvSpPr>
        <p:spPr>
          <a:xfrm>
            <a:off x="8197239" y="2574991"/>
            <a:ext cx="14980261" cy="4648201"/>
          </a:xfrm>
          <a:prstGeom prst="rect">
            <a:avLst/>
          </a:prstGeom>
        </p:spPr>
        <p:txBody>
          <a:bodyPr/>
          <a:lstStyle/>
          <a:p>
            <a:pPr defTabSz="2121354">
              <a:lnSpc>
                <a:spcPct val="100000"/>
              </a:lnSpc>
              <a:defRPr sz="8700" i="1" spc="-174"/>
            </a:pPr>
            <a:r>
              <a:rPr b="0"/>
              <a:t>Borinot: an </a:t>
            </a:r>
            <a:r>
              <a:t>open</a:t>
            </a:r>
            <a:r>
              <a:rPr b="0"/>
              <a:t> thrust-torque-controlled robot for research on </a:t>
            </a:r>
            <a:br>
              <a:rPr b="0"/>
            </a:br>
            <a:r>
              <a:t>agile aerial-contact motion</a:t>
            </a:r>
          </a:p>
        </p:txBody>
      </p:sp>
      <p:sp>
        <p:nvSpPr>
          <p:cNvPr id="153" name="Presentation Subtitle"/>
          <p:cNvSpPr txBox="1">
            <a:spLocks noGrp="1"/>
          </p:cNvSpPr>
          <p:nvPr>
            <p:ph type="subTitle" sz="quarter" idx="1"/>
          </p:nvPr>
        </p:nvSpPr>
        <p:spPr>
          <a:xfrm>
            <a:off x="8202396" y="7223190"/>
            <a:ext cx="14969947" cy="1905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borinot_agile.png" descr="borinot_ag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5" y="2922591"/>
            <a:ext cx="6744255" cy="787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PC-text.png" descr="UPC-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752" y="12734971"/>
            <a:ext cx="4672604" cy="98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CSIC-text.png" descr="CSIC-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908" y="12734971"/>
            <a:ext cx="3746184" cy="902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RI-circle-text.png" descr="IRI-circle-tex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064" y="12709470"/>
            <a:ext cx="3746184" cy="1006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Limb as a tail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 </a:t>
            </a:r>
            <a:r>
              <a:rPr>
                <a:solidFill>
                  <a:srgbClr val="FF2600"/>
                </a:solidFill>
              </a:rPr>
              <a:t>tail</a:t>
            </a:r>
          </a:p>
        </p:txBody>
      </p:sp>
      <p:sp>
        <p:nvSpPr>
          <p:cNvPr id="303" name="Static assistance in coronal plan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Static assistance in coronal plane</a:t>
            </a:r>
          </a:p>
        </p:txBody>
      </p:sp>
      <p:pic>
        <p:nvPicPr>
          <p:cNvPr id="304" name="out-y-2.5s.mp4" descr="out-y-2.5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5295218"/>
            <a:ext cx="12179301" cy="487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out-y-2s.mp4" descr="out-y-2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0" y="5295218"/>
            <a:ext cx="12179300" cy="487172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2,5 seconds"/>
          <p:cNvSpPr txBox="1"/>
          <p:nvPr/>
        </p:nvSpPr>
        <p:spPr>
          <a:xfrm>
            <a:off x="860533" y="9160825"/>
            <a:ext cx="2215453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b="1">
                <a:solidFill>
                  <a:srgbClr val="FF2600"/>
                </a:solidFill>
              </a:defRPr>
            </a:lvl1pPr>
          </a:lstStyle>
          <a:p>
            <a:r>
              <a:t>2,5 seconds</a:t>
            </a:r>
          </a:p>
        </p:txBody>
      </p:sp>
      <p:sp>
        <p:nvSpPr>
          <p:cNvPr id="307" name="2 seconds"/>
          <p:cNvSpPr txBox="1"/>
          <p:nvPr/>
        </p:nvSpPr>
        <p:spPr>
          <a:xfrm>
            <a:off x="13218815" y="9160825"/>
            <a:ext cx="1908290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b="1">
                <a:solidFill>
                  <a:srgbClr val="FF2600"/>
                </a:solidFill>
              </a:defRPr>
            </a:lvl1pPr>
          </a:lstStyle>
          <a:p>
            <a:r>
              <a:t>2 seconds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39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imb as a tail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 </a:t>
            </a:r>
            <a:r>
              <a:rPr>
                <a:solidFill>
                  <a:srgbClr val="FF2600"/>
                </a:solidFill>
              </a:rPr>
              <a:t>tail</a:t>
            </a:r>
          </a:p>
        </p:txBody>
      </p:sp>
      <p:sp>
        <p:nvSpPr>
          <p:cNvPr id="310" name="Dynamic assistance in sagittal plan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Dynamic assistance in sagittal plane</a:t>
            </a:r>
          </a:p>
        </p:txBody>
      </p:sp>
      <p:pic>
        <p:nvPicPr>
          <p:cNvPr id="311" name="out-x-1.6s.mp4" descr="out-x-1.6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4700" y="8563399"/>
            <a:ext cx="12179300" cy="487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out-x-1.8s.mp4" descr="out-x-1.8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66600" y="3494630"/>
            <a:ext cx="12204700" cy="4881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out-x-2s.mp4" descr="out-x-2s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400" y="3504789"/>
            <a:ext cx="12179300" cy="487172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2 seconds"/>
          <p:cNvSpPr txBox="1"/>
          <p:nvPr/>
        </p:nvSpPr>
        <p:spPr>
          <a:xfrm>
            <a:off x="803986" y="7383900"/>
            <a:ext cx="184642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2600"/>
                </a:solidFill>
              </a:defRPr>
            </a:lvl1pPr>
          </a:lstStyle>
          <a:p>
            <a:r>
              <a:t>2 seconds</a:t>
            </a:r>
          </a:p>
        </p:txBody>
      </p:sp>
      <p:sp>
        <p:nvSpPr>
          <p:cNvPr id="315" name="1,8 seconds"/>
          <p:cNvSpPr txBox="1"/>
          <p:nvPr/>
        </p:nvSpPr>
        <p:spPr>
          <a:xfrm>
            <a:off x="13125156" y="7383900"/>
            <a:ext cx="2142999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2600"/>
                </a:solidFill>
              </a:defRPr>
            </a:lvl1pPr>
          </a:lstStyle>
          <a:p>
            <a:r>
              <a:t>1,8 seconds</a:t>
            </a:r>
          </a:p>
        </p:txBody>
      </p:sp>
      <p:sp>
        <p:nvSpPr>
          <p:cNvPr id="316" name="1,6 seconds"/>
          <p:cNvSpPr txBox="1"/>
          <p:nvPr/>
        </p:nvSpPr>
        <p:spPr>
          <a:xfrm>
            <a:off x="13125156" y="12396491"/>
            <a:ext cx="2142999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2600"/>
                </a:solidFill>
              </a:defRPr>
            </a:lvl1pPr>
          </a:lstStyle>
          <a:p>
            <a:r>
              <a:t>1,6 seconds</a:t>
            </a:r>
          </a:p>
        </p:txBody>
      </p:sp>
      <p:pic>
        <p:nvPicPr>
          <p:cNvPr id="317" name="out-x-slow.mp4" descr="out-x-slow.mp4"/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38598" y="8376510"/>
            <a:ext cx="7226586" cy="5058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2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63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0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66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video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Limb as a tail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 </a:t>
            </a:r>
            <a:r>
              <a:rPr>
                <a:solidFill>
                  <a:srgbClr val="FF2600"/>
                </a:solidFill>
              </a:rPr>
              <a:t>tail</a:t>
            </a:r>
          </a:p>
        </p:txBody>
      </p:sp>
      <p:sp>
        <p:nvSpPr>
          <p:cNvPr id="320" name="Static and Dynamic assistanc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Static and Dynamic assistances</a:t>
            </a:r>
          </a:p>
        </p:txBody>
      </p:sp>
      <p:pic>
        <p:nvPicPr>
          <p:cNvPr id="321" name="exp_displacement_x-2.pdf" descr="exp_displacement_x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860" y="3594402"/>
            <a:ext cx="8502588" cy="956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exp_displacement.pdf" descr="exp_displaceme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87" y="4789929"/>
            <a:ext cx="8502587" cy="717316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tatic vs. Dynamic"/>
          <p:cNvSpPr txBox="1"/>
          <p:nvPr/>
        </p:nvSpPr>
        <p:spPr>
          <a:xfrm>
            <a:off x="5395399" y="4095172"/>
            <a:ext cx="3071826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rgbClr val="0433FF"/>
                </a:solidFill>
              </a:rPr>
              <a:t>Static</a:t>
            </a:r>
            <a:r>
              <a:t> vs. </a:t>
            </a:r>
            <a:r>
              <a:rPr>
                <a:solidFill>
                  <a:srgbClr val="FF2600"/>
                </a:solidFill>
              </a:rPr>
              <a:t>Dynamic</a:t>
            </a:r>
          </a:p>
        </p:txBody>
      </p:sp>
      <p:sp>
        <p:nvSpPr>
          <p:cNvPr id="324" name="Dynamic at different speeds"/>
          <p:cNvSpPr txBox="1"/>
          <p:nvPr/>
        </p:nvSpPr>
        <p:spPr>
          <a:xfrm>
            <a:off x="15962303" y="2791536"/>
            <a:ext cx="456179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rgbClr val="FF2600"/>
                </a:solidFill>
              </a:rPr>
              <a:t>Dynamic</a:t>
            </a:r>
            <a:r>
              <a:t> at different speeds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Limb as an arm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an </a:t>
            </a:r>
            <a:r>
              <a:rPr>
                <a:solidFill>
                  <a:srgbClr val="008F00"/>
                </a:solidFill>
              </a:rPr>
              <a:t>arm</a:t>
            </a:r>
          </a:p>
        </p:txBody>
      </p:sp>
      <p:sp>
        <p:nvSpPr>
          <p:cNvPr id="327" name="Dynamic aerial manipul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Dynamic aerial manipulation</a:t>
            </a:r>
          </a:p>
        </p:txBody>
      </p:sp>
      <p:sp>
        <p:nvSpPr>
          <p:cNvPr id="3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out-ee-slow.mp4" descr="out-ee-slo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7794" y="4248504"/>
            <a:ext cx="10988377" cy="732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out-ee.mov" descr="out-ee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8079" y="4248504"/>
            <a:ext cx="8790702" cy="7325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29"/>
                </p:tgtEl>
              </p:cMediaNode>
            </p:video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Limb as an arm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an </a:t>
            </a:r>
            <a:r>
              <a:rPr>
                <a:solidFill>
                  <a:srgbClr val="008F00"/>
                </a:solidFill>
              </a:rPr>
              <a:t>arm</a:t>
            </a:r>
          </a:p>
        </p:txBody>
      </p:sp>
      <p:sp>
        <p:nvSpPr>
          <p:cNvPr id="333" name="Dynamic aerial manipul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Dynamic aerial manipulation</a:t>
            </a:r>
          </a:p>
        </p:txBody>
      </p:sp>
      <p:pic>
        <p:nvPicPr>
          <p:cNvPr id="334" name="agile_ee_line.png" descr="agile_ee_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3925901"/>
            <a:ext cx="9448800" cy="805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exp_agile_ee.pdf" descr="exp_agile_e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64" y="3925901"/>
            <a:ext cx="13219536" cy="594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ontrol-architecture.pdf" descr="control-architectur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875" y="10313679"/>
            <a:ext cx="10328715" cy="2998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Limb as a leg"/>
          <p:cNvSpPr txBox="1">
            <a:spLocks noGrp="1"/>
          </p:cNvSpPr>
          <p:nvPr>
            <p:ph type="title"/>
          </p:nvPr>
        </p:nvSpPr>
        <p:spPr>
          <a:xfrm>
            <a:off x="12192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Limb as a </a:t>
            </a:r>
            <a:r>
              <a:rPr>
                <a:solidFill>
                  <a:srgbClr val="0433FF"/>
                </a:solidFill>
              </a:rPr>
              <a:t>leg</a:t>
            </a:r>
          </a:p>
        </p:txBody>
      </p:sp>
      <p:sp>
        <p:nvSpPr>
          <p:cNvPr id="339" name="Jump-and-flight locomo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Jump-and-flight locomotion</a:t>
            </a:r>
          </a:p>
        </p:txBody>
      </p:sp>
      <p:sp>
        <p:nvSpPr>
          <p:cNvPr id="3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1" name="jump-fly-70p-2.7Nm-x1.mp4" descr="jump-fly-70p-2.7Nm-x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4248504"/>
            <a:ext cx="6192009" cy="825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jump-fly-70p-2.7Nm-x02.mp4" descr="jump-fly-70p-2.7Nm-x02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3410" y="4248504"/>
            <a:ext cx="6192009" cy="825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exp_jump-1.pdf" descr="exp_jump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3027" y="4248504"/>
            <a:ext cx="7352681" cy="8256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video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hank you!"/>
          <p:cNvSpPr txBox="1">
            <a:spLocks noGrp="1"/>
          </p:cNvSpPr>
          <p:nvPr>
            <p:ph type="title"/>
          </p:nvPr>
        </p:nvSpPr>
        <p:spPr>
          <a:xfrm>
            <a:off x="1206500" y="5771465"/>
            <a:ext cx="21971000" cy="14331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t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Contents</a:t>
            </a:r>
          </a:p>
        </p:txBody>
      </p:sp>
      <p:sp>
        <p:nvSpPr>
          <p:cNvPr id="16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Open-source…"/>
          <p:cNvSpPr txBox="1">
            <a:spLocks noGrp="1"/>
          </p:cNvSpPr>
          <p:nvPr>
            <p:ph type="body" idx="1"/>
          </p:nvPr>
        </p:nvSpPr>
        <p:spPr>
          <a:xfrm>
            <a:off x="2991234" y="4248504"/>
            <a:ext cx="20186266" cy="8256012"/>
          </a:xfrm>
          <a:prstGeom prst="rect">
            <a:avLst/>
          </a:prstGeom>
        </p:spPr>
        <p:txBody>
          <a:bodyPr/>
          <a:lstStyle/>
          <a:p>
            <a:r>
              <a:t>Open-source</a:t>
            </a:r>
          </a:p>
          <a:p>
            <a:r>
              <a:t>Agility</a:t>
            </a:r>
          </a:p>
          <a:p>
            <a:r>
              <a:t>Hardware</a:t>
            </a:r>
          </a:p>
          <a:p>
            <a:r>
              <a:t>Software</a:t>
            </a:r>
          </a:p>
          <a:p>
            <a:r>
              <a:t>Control</a:t>
            </a:r>
          </a:p>
          <a:p>
            <a:r>
              <a:t>Experiments</a:t>
            </a:r>
          </a:p>
        </p:txBody>
      </p:sp>
      <p:pic>
        <p:nvPicPr>
          <p:cNvPr id="162" name="borinot_agile.png" descr="borinot_ag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4248504"/>
            <a:ext cx="6744255" cy="7870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pen source ( Stéphane ? 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 source </a:t>
            </a:r>
            <a:r>
              <a:rPr b="0"/>
              <a:t>( Stéphane ? )</a:t>
            </a:r>
          </a:p>
        </p:txBody>
      </p:sp>
      <p:sp>
        <p:nvSpPr>
          <p:cNvPr id="165" name="Benefitting from relevant OS initiativ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Benefitting from relevant OS initiatives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4712432" y="4801192"/>
            <a:ext cx="3736571" cy="4914308"/>
            <a:chOff x="0" y="0"/>
            <a:chExt cx="3736569" cy="4914307"/>
          </a:xfrm>
        </p:grpSpPr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809" y="1721356"/>
              <a:ext cx="3192951" cy="3192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UAV…"/>
            <p:cNvSpPr/>
            <p:nvPr/>
          </p:nvSpPr>
          <p:spPr>
            <a:xfrm>
              <a:off x="0" y="0"/>
              <a:ext cx="3736570" cy="4590459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825500">
                <a:defRPr sz="3200">
                  <a:solidFill>
                    <a:schemeClr val="accent4">
                      <a:hueOff val="-858837"/>
                      <a:lumOff val="-9791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UAV</a:t>
              </a:r>
            </a:p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PX4</a:t>
              </a:r>
            </a:p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racing drones</a:t>
              </a:r>
            </a:p>
          </p:txBody>
        </p:sp>
      </p:grpSp>
      <p:grpSp>
        <p:nvGrpSpPr>
          <p:cNvPr id="171" name="Group"/>
          <p:cNvGrpSpPr/>
          <p:nvPr/>
        </p:nvGrpSpPr>
        <p:grpSpPr>
          <a:xfrm>
            <a:off x="15976989" y="4801192"/>
            <a:ext cx="3736570" cy="4590459"/>
            <a:chOff x="0" y="0"/>
            <a:chExt cx="3736569" cy="4590458"/>
          </a:xfrm>
        </p:grpSpPr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35" y="2295229"/>
              <a:ext cx="3543301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Legged robots…"/>
            <p:cNvSpPr/>
            <p:nvPr/>
          </p:nvSpPr>
          <p:spPr>
            <a:xfrm>
              <a:off x="0" y="0"/>
              <a:ext cx="3736570" cy="4590459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825500">
                <a:defRPr sz="3200">
                  <a:solidFill>
                    <a:srgbClr val="797979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Legged robots</a:t>
              </a:r>
            </a:p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ODRI</a:t>
              </a:r>
            </a:p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Solo, Bolt</a:t>
              </a:r>
            </a:p>
          </p:txBody>
        </p:sp>
      </p:grpSp>
      <p:grpSp>
        <p:nvGrpSpPr>
          <p:cNvPr id="174" name="Group"/>
          <p:cNvGrpSpPr/>
          <p:nvPr/>
        </p:nvGrpSpPr>
        <p:grpSpPr>
          <a:xfrm>
            <a:off x="10344711" y="7458022"/>
            <a:ext cx="3736570" cy="4916683"/>
            <a:chOff x="0" y="0"/>
            <a:chExt cx="3736569" cy="4916682"/>
          </a:xfrm>
        </p:grpSpPr>
        <p:sp>
          <p:nvSpPr>
            <p:cNvPr id="172" name="Agile aerial loco-manipulation"/>
            <p:cNvSpPr/>
            <p:nvPr/>
          </p:nvSpPr>
          <p:spPr>
            <a:xfrm>
              <a:off x="0" y="0"/>
              <a:ext cx="3736570" cy="4916683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3200">
                  <a:solidFill>
                    <a:srgbClr val="0433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Agile aerial loco-manipulation</a:t>
              </a:r>
            </a:p>
          </p:txBody>
        </p:sp>
        <p:pic>
          <p:nvPicPr>
            <p:cNvPr id="173" name="borinot_agile.png" descr="borinot_agil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034" y="1889445"/>
              <a:ext cx="2448502" cy="285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" name="Arrow"/>
          <p:cNvSpPr/>
          <p:nvPr/>
        </p:nvSpPr>
        <p:spPr>
          <a:xfrm rot="2700000">
            <a:off x="8783451" y="8473708"/>
            <a:ext cx="1344874" cy="711040"/>
          </a:xfrm>
          <a:prstGeom prst="rightArrow">
            <a:avLst>
              <a:gd name="adj1" fmla="val 46048"/>
              <a:gd name="adj2" fmla="val 71413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Arrow"/>
          <p:cNvSpPr/>
          <p:nvPr/>
        </p:nvSpPr>
        <p:spPr>
          <a:xfrm rot="8100000">
            <a:off x="14297666" y="8473708"/>
            <a:ext cx="1344875" cy="711040"/>
          </a:xfrm>
          <a:prstGeom prst="rightArrow">
            <a:avLst>
              <a:gd name="adj1" fmla="val 46048"/>
              <a:gd name="adj2" fmla="val 71413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gile aerial-contact loco-manip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0433FF"/>
                </a:solidFill>
              </a:rPr>
              <a:t>Agile</a:t>
            </a:r>
            <a:r>
              <a:t> aerial-contact loco-manipulation</a:t>
            </a:r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bush-baby.mp4" descr="bush-baby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6500" y="4248504"/>
            <a:ext cx="5684376" cy="710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hicken jump.mp4" descr="chicken jump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90874" y="8820505"/>
            <a:ext cx="8128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eagle.mp4" descr="eagle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0874" y="4248504"/>
            <a:ext cx="8128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kitesurf.mp4" descr="kitesurf.mp4"/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18875" y="8820505"/>
            <a:ext cx="8128001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ut-delta.mp4" descr="out-delta.mp4"/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18875" y="4248504"/>
            <a:ext cx="8128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video>
              <p:cMediaNode vol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video>
              <p:cMediaNode vol="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video>
              <p:cMediaNode vol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Ag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Agility</a:t>
            </a:r>
          </a:p>
        </p:txBody>
      </p:sp>
      <p:sp>
        <p:nvSpPr>
          <p:cNvPr id="188" name="Robot conception guidelin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Robot conception guidelines</a:t>
            </a:r>
          </a:p>
        </p:txBody>
      </p:sp>
      <p:sp>
        <p:nvSpPr>
          <p:cNvPr id="189" name="def: Ability to move quickly and easily"/>
          <p:cNvSpPr txBox="1"/>
          <p:nvPr/>
        </p:nvSpPr>
        <p:spPr>
          <a:xfrm>
            <a:off x="2768562" y="4357867"/>
            <a:ext cx="692048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/>
            </a:pPr>
            <a:r>
              <a:t>def: Ability to move </a:t>
            </a:r>
            <a:r>
              <a:rPr>
                <a:solidFill>
                  <a:srgbClr val="008F00"/>
                </a:solidFill>
              </a:rPr>
              <a:t>quickly</a:t>
            </a:r>
            <a:r>
              <a:t> and </a:t>
            </a:r>
            <a:r>
              <a:rPr>
                <a:solidFill>
                  <a:schemeClr val="accent4">
                    <a:hueOff val="-858837"/>
                    <a:lumOff val="-9791"/>
                  </a:schemeClr>
                </a:solidFill>
              </a:rPr>
              <a:t>easily</a:t>
            </a:r>
          </a:p>
        </p:txBody>
      </p:sp>
      <p:grpSp>
        <p:nvGrpSpPr>
          <p:cNvPr id="192" name="Group"/>
          <p:cNvGrpSpPr/>
          <p:nvPr/>
        </p:nvGrpSpPr>
        <p:grpSpPr>
          <a:xfrm>
            <a:off x="3320188" y="5197724"/>
            <a:ext cx="2293316" cy="2515244"/>
            <a:chOff x="0" y="0"/>
            <a:chExt cx="2293315" cy="2515243"/>
          </a:xfrm>
        </p:grpSpPr>
        <p:sp>
          <p:nvSpPr>
            <p:cNvPr id="190" name="Body with limbs"/>
            <p:cNvSpPr txBox="1"/>
            <p:nvPr/>
          </p:nvSpPr>
          <p:spPr>
            <a:xfrm>
              <a:off x="0" y="2053877"/>
              <a:ext cx="2293316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Body with limbs</a:t>
              </a:r>
            </a:p>
          </p:txBody>
        </p:sp>
        <p:sp>
          <p:nvSpPr>
            <p:cNvPr id="191" name="Line"/>
            <p:cNvSpPr/>
            <p:nvPr/>
          </p:nvSpPr>
          <p:spPr>
            <a:xfrm>
              <a:off x="1148289" y="-1"/>
              <a:ext cx="31181" cy="1621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99" name="Group"/>
          <p:cNvGrpSpPr/>
          <p:nvPr/>
        </p:nvGrpSpPr>
        <p:grpSpPr>
          <a:xfrm>
            <a:off x="5807454" y="5957142"/>
            <a:ext cx="4262340" cy="3111417"/>
            <a:chOff x="0" y="0"/>
            <a:chExt cx="4262339" cy="3111415"/>
          </a:xfrm>
        </p:grpSpPr>
        <p:sp>
          <p:nvSpPr>
            <p:cNvPr id="193" name="Under-actuated"/>
            <p:cNvSpPr txBox="1"/>
            <p:nvPr/>
          </p:nvSpPr>
          <p:spPr>
            <a:xfrm>
              <a:off x="2013830" y="0"/>
              <a:ext cx="224851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Under-actuated</a:t>
              </a:r>
            </a:p>
          </p:txBody>
        </p:sp>
        <p:sp>
          <p:nvSpPr>
            <p:cNvPr id="194" name="Redundant"/>
            <p:cNvSpPr txBox="1"/>
            <p:nvPr/>
          </p:nvSpPr>
          <p:spPr>
            <a:xfrm>
              <a:off x="2064731" y="1340349"/>
              <a:ext cx="1616356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Redundant</a:t>
              </a:r>
            </a:p>
          </p:txBody>
        </p:sp>
        <p:sp>
          <p:nvSpPr>
            <p:cNvPr id="195" name="Contacts"/>
            <p:cNvSpPr txBox="1"/>
            <p:nvPr/>
          </p:nvSpPr>
          <p:spPr>
            <a:xfrm>
              <a:off x="2064731" y="2650050"/>
              <a:ext cx="135057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Contacts</a:t>
              </a:r>
            </a:p>
          </p:txBody>
        </p:sp>
        <p:sp>
          <p:nvSpPr>
            <p:cNvPr id="196" name="Line"/>
            <p:cNvSpPr/>
            <p:nvPr/>
          </p:nvSpPr>
          <p:spPr>
            <a:xfrm>
              <a:off x="0" y="1525142"/>
              <a:ext cx="177972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7" name="Line"/>
            <p:cNvSpPr/>
            <p:nvPr/>
          </p:nvSpPr>
          <p:spPr>
            <a:xfrm flipV="1">
              <a:off x="0" y="461365"/>
              <a:ext cx="1779728" cy="10637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8" name="Line"/>
            <p:cNvSpPr/>
            <p:nvPr/>
          </p:nvSpPr>
          <p:spPr>
            <a:xfrm>
              <a:off x="0" y="1536043"/>
              <a:ext cx="1609139" cy="11424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2" name="Group"/>
          <p:cNvGrpSpPr/>
          <p:nvPr/>
        </p:nvGrpSpPr>
        <p:grpSpPr>
          <a:xfrm>
            <a:off x="874351" y="9590436"/>
            <a:ext cx="12668998" cy="2386539"/>
            <a:chOff x="0" y="0"/>
            <a:chExt cx="12668997" cy="2386538"/>
          </a:xfrm>
        </p:grpSpPr>
        <p:sp>
          <p:nvSpPr>
            <p:cNvPr id="200" name="def: Ability of a complex body to combine quick maneuvers easily, using contacts and other forces against the environment"/>
            <p:cNvSpPr/>
            <p:nvPr/>
          </p:nvSpPr>
          <p:spPr>
            <a:xfrm>
              <a:off x="0" y="2386538"/>
              <a:ext cx="126689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000" b="1"/>
              </a:pPr>
              <a:r>
                <a:t>def: Ability of a </a:t>
              </a:r>
              <a:r>
                <a:rPr>
                  <a:solidFill>
                    <a:srgbClr val="FF2600"/>
                  </a:solidFill>
                </a:rPr>
                <a:t>complex</a:t>
              </a:r>
              <a:r>
                <a:t> </a:t>
              </a:r>
              <a:r>
                <a:rPr>
                  <a:solidFill>
                    <a:srgbClr val="FF2600"/>
                  </a:solidFill>
                </a:rPr>
                <a:t>body</a:t>
              </a:r>
              <a:r>
                <a:t> to </a:t>
              </a:r>
              <a:r>
                <a:rPr>
                  <a:solidFill>
                    <a:srgbClr val="0433FF"/>
                  </a:solidFill>
                </a:rPr>
                <a:t>combine</a:t>
              </a:r>
              <a:r>
                <a:t> </a:t>
              </a:r>
              <a:r>
                <a:rPr>
                  <a:solidFill>
                    <a:srgbClr val="009051"/>
                  </a:solidFill>
                </a:rPr>
                <a:t>quick</a:t>
              </a:r>
              <a:r>
                <a:t> </a:t>
              </a:r>
              <a:r>
                <a:rPr>
                  <a:solidFill>
                    <a:srgbClr val="9437FF"/>
                  </a:solidFill>
                </a:rPr>
                <a:t>maneuvers</a:t>
              </a:r>
              <a:r>
                <a:t> </a:t>
              </a:r>
              <a:r>
                <a:rPr>
                  <a:solidFill>
                    <a:schemeClr val="accent4">
                      <a:hueOff val="-858837"/>
                      <a:lumOff val="-9791"/>
                    </a:schemeClr>
                  </a:solidFill>
                </a:rPr>
                <a:t>easily</a:t>
              </a:r>
              <a:r>
                <a:t>, using </a:t>
              </a:r>
              <a:r>
                <a:rPr>
                  <a:solidFill>
                    <a:srgbClr val="FF85FF"/>
                  </a:solidFill>
                </a:rPr>
                <a:t>contacts</a:t>
              </a:r>
              <a:r>
                <a:t> and other </a:t>
              </a:r>
              <a:r>
                <a:rPr>
                  <a:solidFill>
                    <a:srgbClr val="FF85FF"/>
                  </a:solidFill>
                </a:rPr>
                <a:t>forces</a:t>
              </a:r>
              <a:r>
                <a:t> against the environment</a:t>
              </a:r>
            </a:p>
          </p:txBody>
        </p:sp>
        <p:sp>
          <p:nvSpPr>
            <p:cNvPr id="201" name="Arrow"/>
            <p:cNvSpPr/>
            <p:nvPr/>
          </p:nvSpPr>
          <p:spPr>
            <a:xfrm rot="8391996">
              <a:off x="9511971" y="608141"/>
              <a:ext cx="2146707" cy="711041"/>
            </a:xfrm>
            <a:prstGeom prst="rightArrow">
              <a:avLst>
                <a:gd name="adj1" fmla="val 46048"/>
                <a:gd name="adj2" fmla="val 7141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13718743" y="11424173"/>
            <a:ext cx="9687821" cy="1233221"/>
            <a:chOff x="0" y="0"/>
            <a:chExt cx="9687819" cy="1233219"/>
          </a:xfrm>
        </p:grpSpPr>
        <p:sp>
          <p:nvSpPr>
            <p:cNvPr id="203" name="Arrow"/>
            <p:cNvSpPr/>
            <p:nvPr/>
          </p:nvSpPr>
          <p:spPr>
            <a:xfrm>
              <a:off x="0" y="261089"/>
              <a:ext cx="1344874" cy="711041"/>
            </a:xfrm>
            <a:prstGeom prst="rightArrow">
              <a:avLst>
                <a:gd name="adj1" fmla="val 46048"/>
                <a:gd name="adj2" fmla="val 7141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4" name="Whole-body dynamics optimal predictive control"/>
            <p:cNvSpPr txBox="1"/>
            <p:nvPr/>
          </p:nvSpPr>
          <p:spPr>
            <a:xfrm>
              <a:off x="1715196" y="759829"/>
              <a:ext cx="7437756" cy="4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 b="1"/>
              </a:lvl1pPr>
            </a:lstStyle>
            <a:p>
              <a:r>
                <a:t>Whole-body dynamics optimal predictive control</a:t>
              </a:r>
            </a:p>
          </p:txBody>
        </p:sp>
        <p:sp>
          <p:nvSpPr>
            <p:cNvPr id="205" name="Compact, powerful, compliant, force-actuated robot"/>
            <p:cNvSpPr txBox="1"/>
            <p:nvPr/>
          </p:nvSpPr>
          <p:spPr>
            <a:xfrm>
              <a:off x="1678881" y="0"/>
              <a:ext cx="8008939" cy="4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 b="1"/>
              </a:lvl1pPr>
            </a:lstStyle>
            <a:p>
              <a:r>
                <a:t>Compact, powerful, compliant, force-actuated robot</a:t>
              </a:r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9689977" y="4630501"/>
            <a:ext cx="11170545" cy="5707607"/>
            <a:chOff x="0" y="0"/>
            <a:chExt cx="11170544" cy="5707606"/>
          </a:xfrm>
        </p:grpSpPr>
        <p:sp>
          <p:nvSpPr>
            <p:cNvPr id="207" name="Maneuvers"/>
            <p:cNvSpPr txBox="1"/>
            <p:nvPr/>
          </p:nvSpPr>
          <p:spPr>
            <a:xfrm>
              <a:off x="5773623" y="0"/>
              <a:ext cx="161605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Maneuvers</a:t>
              </a:r>
            </a:p>
          </p:txBody>
        </p:sp>
        <p:sp>
          <p:nvSpPr>
            <p:cNvPr id="208" name="Prediction"/>
            <p:cNvSpPr txBox="1"/>
            <p:nvPr/>
          </p:nvSpPr>
          <p:spPr>
            <a:xfrm>
              <a:off x="9672757" y="0"/>
              <a:ext cx="1491692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Prediction</a:t>
              </a:r>
            </a:p>
          </p:txBody>
        </p:sp>
        <p:sp>
          <p:nvSpPr>
            <p:cNvPr id="209" name="Optimality"/>
            <p:cNvSpPr txBox="1"/>
            <p:nvPr/>
          </p:nvSpPr>
          <p:spPr>
            <a:xfrm>
              <a:off x="9672757" y="865275"/>
              <a:ext cx="149778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Optimality</a:t>
              </a:r>
            </a:p>
          </p:txBody>
        </p:sp>
        <p:sp>
          <p:nvSpPr>
            <p:cNvPr id="210" name="Natural dynamics"/>
            <p:cNvSpPr txBox="1"/>
            <p:nvPr/>
          </p:nvSpPr>
          <p:spPr>
            <a:xfrm>
              <a:off x="5773621" y="1748747"/>
              <a:ext cx="2491132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Natural dynamics</a:t>
              </a:r>
            </a:p>
          </p:txBody>
        </p:sp>
        <p:sp>
          <p:nvSpPr>
            <p:cNvPr id="211" name="Whole-body"/>
            <p:cNvSpPr txBox="1"/>
            <p:nvPr/>
          </p:nvSpPr>
          <p:spPr>
            <a:xfrm>
              <a:off x="5773622" y="2623120"/>
              <a:ext cx="177972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Whole-body</a:t>
              </a:r>
            </a:p>
          </p:txBody>
        </p:sp>
        <p:sp>
          <p:nvSpPr>
            <p:cNvPr id="212" name="Force-torque actuation"/>
            <p:cNvSpPr txBox="1"/>
            <p:nvPr/>
          </p:nvSpPr>
          <p:spPr>
            <a:xfrm>
              <a:off x="5773622" y="3497493"/>
              <a:ext cx="3236368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Force-torque actuation</a:t>
              </a:r>
            </a:p>
          </p:txBody>
        </p:sp>
        <p:sp>
          <p:nvSpPr>
            <p:cNvPr id="213" name="Low inertia"/>
            <p:cNvSpPr txBox="1"/>
            <p:nvPr/>
          </p:nvSpPr>
          <p:spPr>
            <a:xfrm>
              <a:off x="5773622" y="4371866"/>
              <a:ext cx="1604164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Low inertia</a:t>
              </a:r>
            </a:p>
          </p:txBody>
        </p:sp>
        <p:sp>
          <p:nvSpPr>
            <p:cNvPr id="214" name="High CoM"/>
            <p:cNvSpPr txBox="1"/>
            <p:nvPr/>
          </p:nvSpPr>
          <p:spPr>
            <a:xfrm>
              <a:off x="5773623" y="5246240"/>
              <a:ext cx="149169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High CoM</a:t>
              </a:r>
            </a:p>
          </p:txBody>
        </p:sp>
        <p:sp>
          <p:nvSpPr>
            <p:cNvPr id="215" name="Line"/>
            <p:cNvSpPr/>
            <p:nvPr/>
          </p:nvSpPr>
          <p:spPr>
            <a:xfrm flipV="1">
              <a:off x="531619" y="226854"/>
              <a:ext cx="5135668" cy="131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6" name="Line"/>
            <p:cNvSpPr/>
            <p:nvPr/>
          </p:nvSpPr>
          <p:spPr>
            <a:xfrm>
              <a:off x="531352" y="57285"/>
              <a:ext cx="5074770" cy="10926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7" name="Line"/>
            <p:cNvSpPr/>
            <p:nvPr/>
          </p:nvSpPr>
          <p:spPr>
            <a:xfrm flipV="1">
              <a:off x="168016" y="199579"/>
              <a:ext cx="5499270" cy="27042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8" name="Line"/>
            <p:cNvSpPr/>
            <p:nvPr/>
          </p:nvSpPr>
          <p:spPr>
            <a:xfrm>
              <a:off x="265795" y="2925406"/>
              <a:ext cx="52981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9" name="Line"/>
            <p:cNvSpPr/>
            <p:nvPr/>
          </p:nvSpPr>
          <p:spPr>
            <a:xfrm>
              <a:off x="557787" y="57286"/>
              <a:ext cx="4979120" cy="45455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0" name="Line"/>
            <p:cNvSpPr/>
            <p:nvPr/>
          </p:nvSpPr>
          <p:spPr>
            <a:xfrm>
              <a:off x="531353" y="48592"/>
              <a:ext cx="4861276" cy="36795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1" name="Line"/>
            <p:cNvSpPr/>
            <p:nvPr/>
          </p:nvSpPr>
          <p:spPr>
            <a:xfrm>
              <a:off x="531353" y="44919"/>
              <a:ext cx="5032736" cy="54320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2" name="Line"/>
            <p:cNvSpPr/>
            <p:nvPr/>
          </p:nvSpPr>
          <p:spPr>
            <a:xfrm>
              <a:off x="7770666" y="226854"/>
              <a:ext cx="177972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3" name="Line"/>
            <p:cNvSpPr/>
            <p:nvPr/>
          </p:nvSpPr>
          <p:spPr>
            <a:xfrm>
              <a:off x="522875" y="57285"/>
              <a:ext cx="5044906" cy="19082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4" name="Line"/>
            <p:cNvSpPr/>
            <p:nvPr/>
          </p:nvSpPr>
          <p:spPr>
            <a:xfrm flipV="1">
              <a:off x="-1" y="3832365"/>
              <a:ext cx="5392630" cy="3962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5" name="Small effort"/>
            <p:cNvSpPr txBox="1"/>
            <p:nvPr/>
          </p:nvSpPr>
          <p:spPr>
            <a:xfrm>
              <a:off x="5746625" y="874373"/>
              <a:ext cx="166756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Small effort</a:t>
              </a:r>
            </a:p>
          </p:txBody>
        </p:sp>
        <p:sp>
          <p:nvSpPr>
            <p:cNvPr id="226" name="Line"/>
            <p:cNvSpPr/>
            <p:nvPr/>
          </p:nvSpPr>
          <p:spPr>
            <a:xfrm>
              <a:off x="7770666" y="1105056"/>
              <a:ext cx="177972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  <p:bldP spid="199" grpId="2" animBg="1" advAuto="0"/>
      <p:bldP spid="202" grpId="4" animBg="1" advAuto="0"/>
      <p:bldP spid="206" grpId="5" animBg="1" advAuto="0"/>
      <p:bldP spid="227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g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Agility</a:t>
            </a:r>
          </a:p>
        </p:txBody>
      </p:sp>
      <p:sp>
        <p:nvSpPr>
          <p:cNvPr id="230" name="Power, inertias and semant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Power, inertias and semantics</a:t>
            </a:r>
          </a:p>
        </p:txBody>
      </p:sp>
      <p:grpSp>
        <p:nvGrpSpPr>
          <p:cNvPr id="243" name="Group"/>
          <p:cNvGrpSpPr/>
          <p:nvPr/>
        </p:nvGrpSpPr>
        <p:grpSpPr>
          <a:xfrm>
            <a:off x="1109641" y="3687612"/>
            <a:ext cx="10624637" cy="9025297"/>
            <a:chOff x="0" y="0"/>
            <a:chExt cx="10624635" cy="9025296"/>
          </a:xfrm>
        </p:grpSpPr>
        <p:sp>
          <p:nvSpPr>
            <p:cNvPr id="231" name="Soft motion"/>
            <p:cNvSpPr txBox="1"/>
            <p:nvPr/>
          </p:nvSpPr>
          <p:spPr>
            <a:xfrm>
              <a:off x="1071272" y="1817898"/>
              <a:ext cx="1700785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Soft motion</a:t>
              </a:r>
            </a:p>
          </p:txBody>
        </p:sp>
        <p:sp>
          <p:nvSpPr>
            <p:cNvPr id="232" name="Graceful motion"/>
            <p:cNvSpPr txBox="1"/>
            <p:nvPr/>
          </p:nvSpPr>
          <p:spPr>
            <a:xfrm>
              <a:off x="775006" y="4153654"/>
              <a:ext cx="2293317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Graceful motion</a:t>
              </a:r>
            </a:p>
          </p:txBody>
        </p:sp>
        <p:sp>
          <p:nvSpPr>
            <p:cNvPr id="233" name="Acrobatic motion"/>
            <p:cNvSpPr txBox="1"/>
            <p:nvPr/>
          </p:nvSpPr>
          <p:spPr>
            <a:xfrm>
              <a:off x="698654" y="5321532"/>
              <a:ext cx="2446021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Acrobatic motion</a:t>
              </a:r>
            </a:p>
          </p:txBody>
        </p:sp>
        <p:sp>
          <p:nvSpPr>
            <p:cNvPr id="234" name="Aggressive motion"/>
            <p:cNvSpPr txBox="1"/>
            <p:nvPr/>
          </p:nvSpPr>
          <p:spPr>
            <a:xfrm>
              <a:off x="602794" y="6489410"/>
              <a:ext cx="2637741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Aggressive motion</a:t>
              </a:r>
            </a:p>
          </p:txBody>
        </p:sp>
        <p:sp>
          <p:nvSpPr>
            <p:cNvPr id="235" name="Gentle motion"/>
            <p:cNvSpPr txBox="1"/>
            <p:nvPr/>
          </p:nvSpPr>
          <p:spPr>
            <a:xfrm>
              <a:off x="904699" y="2985776"/>
              <a:ext cx="2033931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Gentle motion</a:t>
              </a:r>
            </a:p>
          </p:txBody>
        </p:sp>
        <p:sp>
          <p:nvSpPr>
            <p:cNvPr id="236" name="Energy-optimal"/>
            <p:cNvSpPr txBox="1"/>
            <p:nvPr/>
          </p:nvSpPr>
          <p:spPr>
            <a:xfrm>
              <a:off x="4147574" y="1817898"/>
              <a:ext cx="2183283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Energy-optimal</a:t>
              </a:r>
            </a:p>
          </p:txBody>
        </p:sp>
        <p:sp>
          <p:nvSpPr>
            <p:cNvPr id="237" name="Time-optimal"/>
            <p:cNvSpPr txBox="1"/>
            <p:nvPr/>
          </p:nvSpPr>
          <p:spPr>
            <a:xfrm>
              <a:off x="4191465" y="6489410"/>
              <a:ext cx="1909878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Time-optimal</a:t>
              </a:r>
            </a:p>
          </p:txBody>
        </p:sp>
        <p:sp>
          <p:nvSpPr>
            <p:cNvPr id="238" name="Low power-to-weight"/>
            <p:cNvSpPr txBox="1"/>
            <p:nvPr/>
          </p:nvSpPr>
          <p:spPr>
            <a:xfrm>
              <a:off x="6985882" y="1817898"/>
              <a:ext cx="3020569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Low power-to-weight</a:t>
              </a:r>
            </a:p>
          </p:txBody>
        </p:sp>
        <p:sp>
          <p:nvSpPr>
            <p:cNvPr id="239" name="High power-to-weight"/>
            <p:cNvSpPr txBox="1"/>
            <p:nvPr/>
          </p:nvSpPr>
          <p:spPr>
            <a:xfrm>
              <a:off x="6957536" y="6489410"/>
              <a:ext cx="307726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High power-to-weight</a:t>
              </a:r>
            </a:p>
          </p:txBody>
        </p:sp>
        <p:sp>
          <p:nvSpPr>
            <p:cNvPr id="240" name="Arrow"/>
            <p:cNvSpPr/>
            <p:nvPr/>
          </p:nvSpPr>
          <p:spPr>
            <a:xfrm rot="5400000">
              <a:off x="4566778" y="4024095"/>
              <a:ext cx="1344875" cy="711041"/>
            </a:xfrm>
            <a:prstGeom prst="rightArrow">
              <a:avLst>
                <a:gd name="adj1" fmla="val 46048"/>
                <a:gd name="adj2" fmla="val 7141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1" name="Arrow"/>
            <p:cNvSpPr/>
            <p:nvPr/>
          </p:nvSpPr>
          <p:spPr>
            <a:xfrm rot="5400000">
              <a:off x="7823730" y="4028313"/>
              <a:ext cx="1344874" cy="711040"/>
            </a:xfrm>
            <a:prstGeom prst="rightArrow">
              <a:avLst>
                <a:gd name="adj1" fmla="val 46048"/>
                <a:gd name="adj2" fmla="val 7141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2" name="Rounded Rectangle"/>
            <p:cNvSpPr/>
            <p:nvPr/>
          </p:nvSpPr>
          <p:spPr>
            <a:xfrm>
              <a:off x="0" y="0"/>
              <a:ext cx="10624636" cy="9025297"/>
            </a:xfrm>
            <a:prstGeom prst="roundRect">
              <a:avLst>
                <a:gd name="adj" fmla="val 475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67" name="Group"/>
          <p:cNvGrpSpPr/>
          <p:nvPr/>
        </p:nvGrpSpPr>
        <p:grpSpPr>
          <a:xfrm>
            <a:off x="12649723" y="3687612"/>
            <a:ext cx="10624637" cy="9025297"/>
            <a:chOff x="0" y="0"/>
            <a:chExt cx="10624635" cy="9025296"/>
          </a:xfrm>
        </p:grpSpPr>
        <p:grpSp>
          <p:nvGrpSpPr>
            <p:cNvPr id="247" name="Group"/>
            <p:cNvGrpSpPr/>
            <p:nvPr/>
          </p:nvGrpSpPr>
          <p:grpSpPr>
            <a:xfrm>
              <a:off x="5219443" y="1232311"/>
              <a:ext cx="2369232" cy="1375198"/>
              <a:chOff x="0" y="0"/>
              <a:chExt cx="2369231" cy="1375197"/>
            </a:xfrm>
          </p:grpSpPr>
          <p:sp>
            <p:nvSpPr>
              <p:cNvPr id="244" name="Rounded Rectangle"/>
              <p:cNvSpPr/>
              <p:nvPr/>
            </p:nvSpPr>
            <p:spPr>
              <a:xfrm rot="18900000">
                <a:off x="543133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5" name="Rounded Rectangle"/>
              <p:cNvSpPr/>
              <p:nvPr/>
            </p:nvSpPr>
            <p:spPr>
              <a:xfrm rot="2700000">
                <a:off x="-88709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6" name="Rounded Rectangle"/>
              <p:cNvSpPr/>
              <p:nvPr/>
            </p:nvSpPr>
            <p:spPr>
              <a:xfrm>
                <a:off x="1099231" y="0"/>
                <a:ext cx="1270001" cy="461366"/>
              </a:xfrm>
              <a:prstGeom prst="roundRect">
                <a:avLst>
                  <a:gd name="adj" fmla="val 4129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8" name="Rectangle"/>
            <p:cNvSpPr/>
            <p:nvPr/>
          </p:nvSpPr>
          <p:spPr>
            <a:xfrm>
              <a:off x="3124317" y="597311"/>
              <a:ext cx="1929283" cy="2721160"/>
            </a:xfrm>
            <a:prstGeom prst="rect">
              <a:avLst/>
            </a:pr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9" name="Arrow"/>
            <p:cNvSpPr/>
            <p:nvPr/>
          </p:nvSpPr>
          <p:spPr>
            <a:xfrm rot="10800000">
              <a:off x="2416023" y="4990526"/>
              <a:ext cx="2247536" cy="422234"/>
            </a:xfrm>
            <a:prstGeom prst="rightArrow">
              <a:avLst>
                <a:gd name="adj1" fmla="val 46048"/>
                <a:gd name="adj2" fmla="val 12026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53" name="Group"/>
            <p:cNvGrpSpPr/>
            <p:nvPr/>
          </p:nvGrpSpPr>
          <p:grpSpPr>
            <a:xfrm>
              <a:off x="5219443" y="4575507"/>
              <a:ext cx="2369232" cy="1375199"/>
              <a:chOff x="0" y="0"/>
              <a:chExt cx="2369231" cy="1375197"/>
            </a:xfrm>
          </p:grpSpPr>
          <p:sp>
            <p:nvSpPr>
              <p:cNvPr id="250" name="Rounded Rectangle"/>
              <p:cNvSpPr/>
              <p:nvPr/>
            </p:nvSpPr>
            <p:spPr>
              <a:xfrm rot="18900000">
                <a:off x="543133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1" name="Rounded Rectangle"/>
              <p:cNvSpPr/>
              <p:nvPr/>
            </p:nvSpPr>
            <p:spPr>
              <a:xfrm rot="2700000">
                <a:off x="-88709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2" name="Rounded Rectangle"/>
              <p:cNvSpPr/>
              <p:nvPr/>
            </p:nvSpPr>
            <p:spPr>
              <a:xfrm>
                <a:off x="1099231" y="0"/>
                <a:ext cx="1270001" cy="461366"/>
              </a:xfrm>
              <a:prstGeom prst="roundRect">
                <a:avLst>
                  <a:gd name="adj" fmla="val 4129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54" name="Arrow"/>
            <p:cNvSpPr/>
            <p:nvPr/>
          </p:nvSpPr>
          <p:spPr>
            <a:xfrm>
              <a:off x="7728375" y="1251321"/>
              <a:ext cx="2137409" cy="420840"/>
            </a:xfrm>
            <a:prstGeom prst="rightArrow">
              <a:avLst>
                <a:gd name="adj1" fmla="val 46048"/>
                <a:gd name="adj2" fmla="val 12065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5" name="Circle"/>
            <p:cNvSpPr/>
            <p:nvPr/>
          </p:nvSpPr>
          <p:spPr>
            <a:xfrm>
              <a:off x="4760035" y="5031421"/>
              <a:ext cx="340445" cy="340444"/>
            </a:xfrm>
            <a:prstGeom prst="ellipse">
              <a:avLst/>
            </a:prstGeom>
            <a:solidFill>
              <a:srgbClr val="0054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6" name="Arrow"/>
            <p:cNvSpPr/>
            <p:nvPr/>
          </p:nvSpPr>
          <p:spPr>
            <a:xfrm rot="10800000">
              <a:off x="2781700" y="7498537"/>
              <a:ext cx="1316479" cy="422235"/>
            </a:xfrm>
            <a:prstGeom prst="rightArrow">
              <a:avLst>
                <a:gd name="adj1" fmla="val 46048"/>
                <a:gd name="adj2" fmla="val 12026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60" name="Group"/>
            <p:cNvGrpSpPr/>
            <p:nvPr/>
          </p:nvGrpSpPr>
          <p:grpSpPr>
            <a:xfrm>
              <a:off x="5253878" y="7052786"/>
              <a:ext cx="2369233" cy="1375199"/>
              <a:chOff x="0" y="0"/>
              <a:chExt cx="2369231" cy="1375197"/>
            </a:xfrm>
          </p:grpSpPr>
          <p:sp>
            <p:nvSpPr>
              <p:cNvPr id="257" name="Rounded Rectangle"/>
              <p:cNvSpPr/>
              <p:nvPr/>
            </p:nvSpPr>
            <p:spPr>
              <a:xfrm rot="18900000">
                <a:off x="543133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8" name="Rounded Rectangle"/>
              <p:cNvSpPr/>
              <p:nvPr/>
            </p:nvSpPr>
            <p:spPr>
              <a:xfrm rot="2700000">
                <a:off x="-88709" y="802917"/>
                <a:ext cx="1112197" cy="209782"/>
              </a:xfrm>
              <a:prstGeom prst="roundRect">
                <a:avLst>
                  <a:gd name="adj" fmla="val 41290"/>
                </a:avLst>
              </a:prstGeom>
              <a:solidFill>
                <a:schemeClr val="accent4">
                  <a:hueOff val="-476017"/>
                  <a:lumOff val="-1004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9" name="Rounded Rectangle"/>
              <p:cNvSpPr/>
              <p:nvPr/>
            </p:nvSpPr>
            <p:spPr>
              <a:xfrm>
                <a:off x="1099231" y="0"/>
                <a:ext cx="1270001" cy="461366"/>
              </a:xfrm>
              <a:prstGeom prst="roundRect">
                <a:avLst>
                  <a:gd name="adj" fmla="val 4129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61" name="Circle"/>
            <p:cNvSpPr/>
            <p:nvPr/>
          </p:nvSpPr>
          <p:spPr>
            <a:xfrm>
              <a:off x="4201553" y="7242264"/>
              <a:ext cx="934780" cy="934780"/>
            </a:xfrm>
            <a:prstGeom prst="ellipse">
              <a:avLst/>
            </a:prstGeom>
            <a:solidFill>
              <a:srgbClr val="9411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2" name="Arrow"/>
            <p:cNvSpPr/>
            <p:nvPr/>
          </p:nvSpPr>
          <p:spPr>
            <a:xfrm>
              <a:off x="7709017" y="7067435"/>
              <a:ext cx="1299337" cy="420840"/>
            </a:xfrm>
            <a:prstGeom prst="rightArrow">
              <a:avLst>
                <a:gd name="adj1" fmla="val 46048"/>
                <a:gd name="adj2" fmla="val 12065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3" name="Locomotion"/>
            <p:cNvSpPr txBox="1"/>
            <p:nvPr/>
          </p:nvSpPr>
          <p:spPr>
            <a:xfrm>
              <a:off x="896533" y="1957890"/>
              <a:ext cx="1740409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Locomotion</a:t>
              </a:r>
            </a:p>
          </p:txBody>
        </p:sp>
        <p:sp>
          <p:nvSpPr>
            <p:cNvPr id="264" name="Manipulation"/>
            <p:cNvSpPr txBox="1"/>
            <p:nvPr/>
          </p:nvSpPr>
          <p:spPr>
            <a:xfrm>
              <a:off x="831611" y="4255666"/>
              <a:ext cx="187025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Manipulation</a:t>
              </a:r>
            </a:p>
          </p:txBody>
        </p:sp>
        <p:sp>
          <p:nvSpPr>
            <p:cNvPr id="265" name="Hybrid, loco-manipulation"/>
            <p:cNvSpPr txBox="1"/>
            <p:nvPr/>
          </p:nvSpPr>
          <p:spPr>
            <a:xfrm>
              <a:off x="781421" y="6553441"/>
              <a:ext cx="363718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Hybrid, loco-manipulation</a:t>
              </a:r>
            </a:p>
          </p:txBody>
        </p:sp>
        <p:sp>
          <p:nvSpPr>
            <p:cNvPr id="266" name="Rounded Rectangle"/>
            <p:cNvSpPr/>
            <p:nvPr/>
          </p:nvSpPr>
          <p:spPr>
            <a:xfrm>
              <a:off x="0" y="0"/>
              <a:ext cx="10624636" cy="9025297"/>
            </a:xfrm>
            <a:prstGeom prst="roundRect">
              <a:avLst>
                <a:gd name="adj" fmla="val 475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Borinot’s Hardware ( &lt; 3.000€ 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Borinot’s Hardware </a:t>
            </a:r>
            <a:r>
              <a:rPr b="0"/>
              <a:t>( &lt; 3.000€ )</a:t>
            </a:r>
          </a:p>
        </p:txBody>
      </p:sp>
      <p:sp>
        <p:nvSpPr>
          <p:cNvPr id="270" name="Modular upper and lower bod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Modular upper and lower bodies</a:t>
            </a:r>
          </a:p>
        </p:txBody>
      </p:sp>
      <p:pic>
        <p:nvPicPr>
          <p:cNvPr id="271" name="borinot_arm_exploded.pdf" descr="borinot_arm_explod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2677" y="5491631"/>
            <a:ext cx="10935258" cy="656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borinot_platform_exploded.pdf" descr="borinot_platform_explod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9849"/>
            <a:ext cx="12882678" cy="7729607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Upper body"/>
          <p:cNvSpPr txBox="1"/>
          <p:nvPr/>
        </p:nvSpPr>
        <p:spPr>
          <a:xfrm>
            <a:off x="10656723" y="3619181"/>
            <a:ext cx="2654505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Upper body</a:t>
            </a:r>
          </a:p>
        </p:txBody>
      </p:sp>
      <p:sp>
        <p:nvSpPr>
          <p:cNvPr id="274" name="RC receiver"/>
          <p:cNvSpPr txBox="1"/>
          <p:nvPr/>
        </p:nvSpPr>
        <p:spPr>
          <a:xfrm>
            <a:off x="10399168" y="7153468"/>
            <a:ext cx="170017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RC receiver</a:t>
            </a:r>
          </a:p>
        </p:txBody>
      </p:sp>
      <p:sp>
        <p:nvSpPr>
          <p:cNvPr id="275" name="Battery 6S 3Ah"/>
          <p:cNvSpPr txBox="1"/>
          <p:nvPr/>
        </p:nvSpPr>
        <p:spPr>
          <a:xfrm>
            <a:off x="3510949" y="3942750"/>
            <a:ext cx="216926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Battery 6S 3Ah</a:t>
            </a:r>
          </a:p>
        </p:txBody>
      </p:sp>
      <p:sp>
        <p:nvSpPr>
          <p:cNvPr id="276" name="PixHawk5"/>
          <p:cNvSpPr txBox="1"/>
          <p:nvPr/>
        </p:nvSpPr>
        <p:spPr>
          <a:xfrm>
            <a:off x="9184968" y="5193314"/>
            <a:ext cx="147980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PixHawk5</a:t>
            </a:r>
          </a:p>
        </p:txBody>
      </p:sp>
      <p:sp>
        <p:nvSpPr>
          <p:cNvPr id="277" name="NUC i7"/>
          <p:cNvSpPr txBox="1"/>
          <p:nvPr/>
        </p:nvSpPr>
        <p:spPr>
          <a:xfrm>
            <a:off x="9850984" y="6375775"/>
            <a:ext cx="109636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NUC i7</a:t>
            </a:r>
          </a:p>
        </p:txBody>
      </p:sp>
      <p:sp>
        <p:nvSpPr>
          <p:cNvPr id="278" name="Motor-propeller"/>
          <p:cNvSpPr txBox="1"/>
          <p:nvPr/>
        </p:nvSpPr>
        <p:spPr>
          <a:xfrm>
            <a:off x="8226463" y="12255640"/>
            <a:ext cx="222565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Motor-propeller</a:t>
            </a:r>
          </a:p>
        </p:txBody>
      </p:sp>
      <p:sp>
        <p:nvSpPr>
          <p:cNvPr id="279" name="Landing gear"/>
          <p:cNvSpPr txBox="1"/>
          <p:nvPr/>
        </p:nvSpPr>
        <p:spPr>
          <a:xfrm>
            <a:off x="20922305" y="10812605"/>
            <a:ext cx="189829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Landing gear</a:t>
            </a:r>
          </a:p>
        </p:txBody>
      </p:sp>
      <p:sp>
        <p:nvSpPr>
          <p:cNvPr id="280" name="ODRI controller"/>
          <p:cNvSpPr txBox="1"/>
          <p:nvPr/>
        </p:nvSpPr>
        <p:spPr>
          <a:xfrm>
            <a:off x="19662871" y="4888597"/>
            <a:ext cx="220858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ODRI controller</a:t>
            </a:r>
          </a:p>
        </p:txBody>
      </p:sp>
      <p:sp>
        <p:nvSpPr>
          <p:cNvPr id="281" name="Solo limb 2DoF"/>
          <p:cNvSpPr txBox="1"/>
          <p:nvPr/>
        </p:nvSpPr>
        <p:spPr>
          <a:xfrm>
            <a:off x="15798047" y="12376148"/>
            <a:ext cx="220888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Solo limb 2DoF</a:t>
            </a:r>
          </a:p>
        </p:txBody>
      </p:sp>
      <p:sp>
        <p:nvSpPr>
          <p:cNvPr id="282" name="Line"/>
          <p:cNvSpPr/>
          <p:nvPr/>
        </p:nvSpPr>
        <p:spPr>
          <a:xfrm flipH="1">
            <a:off x="7445302" y="5645647"/>
            <a:ext cx="1889359" cy="73916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3" name="Line"/>
          <p:cNvSpPr/>
          <p:nvPr/>
        </p:nvSpPr>
        <p:spPr>
          <a:xfrm>
            <a:off x="9326587" y="11273970"/>
            <a:ext cx="1" cy="98167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4" name="Line"/>
          <p:cNvSpPr/>
          <p:nvPr/>
        </p:nvSpPr>
        <p:spPr>
          <a:xfrm flipH="1">
            <a:off x="7535910" y="7623815"/>
            <a:ext cx="2925184" cy="127786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5" name="Line"/>
          <p:cNvSpPr/>
          <p:nvPr/>
        </p:nvSpPr>
        <p:spPr>
          <a:xfrm>
            <a:off x="4722667" y="4415942"/>
            <a:ext cx="1086428" cy="460965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6" name="Line"/>
          <p:cNvSpPr/>
          <p:nvPr/>
        </p:nvSpPr>
        <p:spPr>
          <a:xfrm flipH="1">
            <a:off x="8156251" y="6736926"/>
            <a:ext cx="1684501" cy="129445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7" name="Line"/>
          <p:cNvSpPr/>
          <p:nvPr/>
        </p:nvSpPr>
        <p:spPr>
          <a:xfrm flipV="1">
            <a:off x="16897864" y="11268056"/>
            <a:ext cx="1" cy="1119920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8" name="Line"/>
          <p:cNvSpPr/>
          <p:nvPr/>
        </p:nvSpPr>
        <p:spPr>
          <a:xfrm flipV="1">
            <a:off x="21656068" y="8878628"/>
            <a:ext cx="704194" cy="1961806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9" name="Line"/>
          <p:cNvSpPr/>
          <p:nvPr/>
        </p:nvSpPr>
        <p:spPr>
          <a:xfrm flipH="1">
            <a:off x="20434012" y="5304745"/>
            <a:ext cx="328522" cy="993974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0" name="Lower body"/>
          <p:cNvSpPr txBox="1"/>
          <p:nvPr/>
        </p:nvSpPr>
        <p:spPr>
          <a:xfrm>
            <a:off x="15160273" y="3619181"/>
            <a:ext cx="267965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Lower body</a:t>
            </a:r>
          </a:p>
        </p:txBody>
      </p:sp>
      <p:sp>
        <p:nvSpPr>
          <p:cNvPr id="291" name="Weight: 2100g Thrust: 100N TWR: 4,7"/>
          <p:cNvSpPr txBox="1"/>
          <p:nvPr/>
        </p:nvSpPr>
        <p:spPr>
          <a:xfrm>
            <a:off x="10736479" y="4288125"/>
            <a:ext cx="2494993" cy="142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Weight: </a:t>
            </a:r>
            <a:r>
              <a:rPr b="1"/>
              <a:t>2100g</a:t>
            </a:r>
            <a:br/>
            <a:r>
              <a:t>Thrust: </a:t>
            </a:r>
            <a:r>
              <a:rPr b="1"/>
              <a:t>100N</a:t>
            </a:r>
            <a:br/>
            <a:r>
              <a:t>TWR: </a:t>
            </a:r>
            <a:r>
              <a:rPr b="1"/>
              <a:t>4,7</a:t>
            </a:r>
          </a:p>
        </p:txBody>
      </p:sp>
      <p:sp>
        <p:nvSpPr>
          <p:cNvPr id="292" name="Weight: 742g Torque: 2,7Nm TWR: 3,5"/>
          <p:cNvSpPr txBox="1"/>
          <p:nvPr/>
        </p:nvSpPr>
        <p:spPr>
          <a:xfrm>
            <a:off x="15221849" y="4288125"/>
            <a:ext cx="2556498" cy="1429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Weight: </a:t>
            </a:r>
            <a:r>
              <a:rPr b="1"/>
              <a:t>742g</a:t>
            </a:r>
            <a:br/>
            <a:r>
              <a:t>Torque: </a:t>
            </a:r>
            <a:r>
              <a:rPr b="1"/>
              <a:t>2,7Nm</a:t>
            </a:r>
            <a:br>
              <a:rPr b="1"/>
            </a:br>
            <a:r>
              <a:t>TWR: </a:t>
            </a:r>
            <a:r>
              <a:rPr b="1"/>
              <a:t>3,5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orinot’s Softw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Borinot’s Software</a:t>
            </a:r>
          </a:p>
        </p:txBody>
      </p:sp>
      <p:pic>
        <p:nvPicPr>
          <p:cNvPr id="295" name="software_layout(1).pdf" descr="software_layout(1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527" y="3256078"/>
            <a:ext cx="11928946" cy="9248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Model Predictive Contr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Predictive Control</a:t>
            </a:r>
          </a:p>
        </p:txBody>
      </p:sp>
      <p:sp>
        <p:nvSpPr>
          <p:cNvPr id="298" name="Basic design, very limited features!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Basic design, very limited features!</a:t>
            </a:r>
          </a:p>
        </p:txBody>
      </p:sp>
      <p:pic>
        <p:nvPicPr>
          <p:cNvPr id="299" name="control-architecture.pdf" descr="control-architectur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6214134"/>
            <a:ext cx="10328715" cy="2998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mpc_rail.pdf" descr="mpc_r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252" y="5342085"/>
            <a:ext cx="10233248" cy="474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Macintosh PowerPoint</Application>
  <PresentationFormat>Custom</PresentationFormat>
  <Paragraphs>89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Helvetica Neue</vt:lpstr>
      <vt:lpstr>Helvetica Neue Medium</vt:lpstr>
      <vt:lpstr>21_BasicWhite</vt:lpstr>
      <vt:lpstr>Borinot: an open thrust-torque-controlled robot for research on  agile aerial-contact motion</vt:lpstr>
      <vt:lpstr>Contents</vt:lpstr>
      <vt:lpstr>Open source ( Stéphane ? )</vt:lpstr>
      <vt:lpstr>Agile aerial-contact loco-manipulation</vt:lpstr>
      <vt:lpstr>Agility</vt:lpstr>
      <vt:lpstr>Agility</vt:lpstr>
      <vt:lpstr>Borinot’s Hardware ( &lt; 3.000€ )</vt:lpstr>
      <vt:lpstr>Borinot’s Software</vt:lpstr>
      <vt:lpstr>Model Predictive Control</vt:lpstr>
      <vt:lpstr>Limb as a tail</vt:lpstr>
      <vt:lpstr>Limb as a tail</vt:lpstr>
      <vt:lpstr>Limb as a tail</vt:lpstr>
      <vt:lpstr>Limb as an arm</vt:lpstr>
      <vt:lpstr>Limb as an arm</vt:lpstr>
      <vt:lpstr>Limb as a leg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Borinot: an open thrust-torque-controlled robot for research on  agile aerial-contact motion</dc:title>
  <cp:lastModifiedBy>Joan Solà</cp:lastModifiedBy>
  <cp:revision>1</cp:revision>
  <dcterms:modified xsi:type="dcterms:W3CDTF">2023-07-13T07:42:15Z</dcterms:modified>
</cp:coreProperties>
</file>